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Unbounded"/>
      <p:regular r:id="rId27"/>
    </p:embeddedFont>
    <p:embeddedFont>
      <p:font typeface="Unbounded"/>
      <p:regular r:id="rId28"/>
    </p:embeddedFont>
    <p:embeddedFont>
      <p:font typeface="Open Sans"/>
      <p:regular r:id="rId29"/>
    </p:embeddedFont>
    <p:embeddedFont>
      <p:font typeface="Open Sans"/>
      <p:regular r:id="rId30"/>
    </p:embeddedFont>
    <p:embeddedFont>
      <p:font typeface="Open Sans"/>
      <p:regular r:id="rId31"/>
    </p:embeddedFont>
    <p:embeddedFont>
      <p:font typeface="Open Sans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ero-sense-6f2badf9.base44.app" TargetMode="External"/><Relationship Id="rId4" Type="http://schemas.openxmlformats.org/officeDocument/2006/relationships/hyperlink" Target="https://aero-sense-6f2badf9.base44.app/" TargetMode="External"/><Relationship Id="rId1" Type="http://schemas.openxmlformats.org/officeDocument/2006/relationships/image" Target="../media/image-12-1.png"/><Relationship Id="rId3" Type="http://schemas.openxmlformats.org/officeDocument/2006/relationships/image" Target="../media/image-12-2.png"/><Relationship Id="rId5" Type="http://schemas.openxmlformats.org/officeDocument/2006/relationships/image" Target="../media/image-12-3.png"/><Relationship Id="rId6" Type="http://schemas.openxmlformats.org/officeDocument/2006/relationships/image" Target="../media/image-12-4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github.com/dcthedeveloper/AeroSense-AI-Health-Companion/tree/main/aero-sense-6f2badf9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image" Target="../media/image-17-10.png"/><Relationship Id="rId11" Type="http://schemas.openxmlformats.org/officeDocument/2006/relationships/slideLayout" Target="../slideLayouts/slideLayout18.xml"/><Relationship Id="rId1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19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47925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AeroSense: AI-Powered Respiratory Health Companion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60581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Strategic Response to Digital Health Market Failures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14659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DeMarcus Crump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ITAI-2372 - Artificial Intelligence Applications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984"/>
            <a:ext cx="66447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Ethical AI Framework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177897"/>
            <a:ext cx="4215289" cy="1824276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3177897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3399115"/>
            <a:ext cx="25819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Educational Tool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828336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Explicitly positioned as educational, not a medical device, with clear disclaimers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177897"/>
            <a:ext cx="4215408" cy="1824276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4577" y="3177897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5497235" y="3399115"/>
            <a:ext cx="29531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Confidence Scores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97235" y="3828336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information presented with transparency about AI model limitations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3177897"/>
            <a:ext cx="4215289" cy="1824276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8343" y="3177897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9911001" y="3399115"/>
            <a:ext cx="329481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Healthcare Guidance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11001" y="3828336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Consistently directs users to consult qualified healthcare professionals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225415"/>
            <a:ext cx="13042821" cy="843201"/>
          </a:xfrm>
          <a:prstGeom prst="roundRect">
            <a:avLst>
              <a:gd name="adj" fmla="val 9886"/>
            </a:avLst>
          </a:prstGeom>
          <a:solidFill>
            <a:srgbClr val="C1F1E5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5528310"/>
            <a:ext cx="248007" cy="19835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438513" y="5473303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Recognizing that 82% of exacerbation prediction studies lack external validation, AeroSense operates with strict ethical guardrails.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873"/>
            <a:ext cx="70724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 Architecture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42786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Real-Time APIs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3789759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with environmental data sources for pollen, air quality, and weather information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3242786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83285" y="3360539"/>
            <a:ext cx="25959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Computer Vision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183285" y="3789759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Webcam-based inhaler technique analysis using advanced image processing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21674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7930" y="4939427"/>
            <a:ext cx="46431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Natural Language Processing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537930" y="5368647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Symptom interpretation from user descriptions in natural language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482167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83285" y="4939427"/>
            <a:ext cx="31432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Predictive Analytics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183285" y="5368647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models for 72-hour risk forecasting and pattern recognition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0217"/>
            <a:ext cx="3246477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Live Application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793790" y="1505783"/>
            <a:ext cx="225278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Experience AeroSense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836182"/>
            <a:ext cx="6364129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fully functional application demonstrates all core features including environmental intelligence, inhaler technique analysis, and AI-powered symptom interpretation.</a:t>
            </a:r>
            <a:endParaRPr lang="en-US" sz="100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94109"/>
            <a:ext cx="4136588" cy="1305282"/>
          </a:xfrm>
          <a:prstGeom prst="rect">
            <a:avLst/>
          </a:prstGeom>
        </p:spPr>
      </p:pic>
      <p:pic>
        <p:nvPicPr>
          <p:cNvPr id="6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44409"/>
            <a:ext cx="1450181" cy="3546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0102" y="1492925"/>
            <a:ext cx="6364129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4151"/>
            <a:ext cx="4570690" cy="2670215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923" y="4634151"/>
            <a:ext cx="2905720" cy="1606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6418"/>
            <a:ext cx="76951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Development Repository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3333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complete source code and development history showcase the technical implementation of AeroSense's AI-powered features.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74112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99768" y="358009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26A68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479" y="3710226"/>
            <a:ext cx="267891" cy="3349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9768" y="43737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Open Source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99768" y="4802981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codebase available for review and collaboration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379" y="3374112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20357" y="358009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26A688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068" y="3710226"/>
            <a:ext cx="267891" cy="33492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0357" y="4373761"/>
            <a:ext cx="39929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 Documentation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20357" y="4802981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implementation details and architecture decisions</a:t>
            </a:r>
            <a:endParaRPr lang="en-US" sz="15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867281"/>
            <a:ext cx="1931908" cy="5457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6573"/>
            <a:ext cx="72544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Research Methodology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303770" y="2173486"/>
            <a:ext cx="22860" cy="4899422"/>
          </a:xfrm>
          <a:prstGeom prst="roundRect">
            <a:avLst>
              <a:gd name="adj" fmla="val 364651"/>
            </a:avLst>
          </a:prstGeom>
          <a:solidFill>
            <a:srgbClr val="BCDBD4"/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2385298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CDBD4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217348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6372" y="221069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69162" y="2241709"/>
            <a:ext cx="25537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 Analysis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2670929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Systematic review of digital health market failures and discontinued products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5582" y="3575923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CDBD4"/>
          </a:solidFill>
          <a:ln/>
        </p:spPr>
      </p:sp>
      <p:sp>
        <p:nvSpPr>
          <p:cNvPr id="10" name="Shape 8"/>
          <p:cNvSpPr/>
          <p:nvPr/>
        </p:nvSpPr>
        <p:spPr>
          <a:xfrm>
            <a:off x="7091958" y="3364111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6372" y="340131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307467" y="34323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Research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307467" y="3861554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of 373 app store reviews and 2,180 Reddit posts from asthma community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19505" y="4602242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CDBD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1958" y="439043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6372" y="442763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535799" y="4458653"/>
            <a:ext cx="278713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Clinical Literature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4887873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of peer-reviewed studies on asthma management and AI applications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5582" y="5628680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CDBD4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1958" y="541686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6372" y="545407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307467" y="54850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Solution Design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307467" y="5914311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Evidence-based feature development addressing identified pain points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0071"/>
            <a:ext cx="558831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Research Findings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83744"/>
            <a:ext cx="10434161" cy="56538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138363" y="7068026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0E3E33"/>
          </a:solidFill>
          <a:ln/>
        </p:spPr>
      </p:sp>
      <p:sp>
        <p:nvSpPr>
          <p:cNvPr id="5" name="Text 2"/>
          <p:cNvSpPr/>
          <p:nvPr/>
        </p:nvSpPr>
        <p:spPr>
          <a:xfrm>
            <a:off x="2358033" y="7068026"/>
            <a:ext cx="929997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 Reviews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4118729" y="7068026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1E826A"/>
          </a:solidFill>
          <a:ln/>
        </p:spPr>
      </p:sp>
      <p:sp>
        <p:nvSpPr>
          <p:cNvPr id="7" name="Text 4"/>
          <p:cNvSpPr/>
          <p:nvPr/>
        </p:nvSpPr>
        <p:spPr>
          <a:xfrm>
            <a:off x="4338399" y="7068026"/>
            <a:ext cx="917972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Reddit Posts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671310" y="7068026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2DC5A1"/>
          </a:solidFill>
          <a:ln/>
        </p:spPr>
      </p:sp>
      <p:sp>
        <p:nvSpPr>
          <p:cNvPr id="9" name="Text 6"/>
          <p:cNvSpPr/>
          <p:nvPr/>
        </p:nvSpPr>
        <p:spPr>
          <a:xfrm>
            <a:off x="6890980" y="7068026"/>
            <a:ext cx="1105972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Clinical Studies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8733711" y="7068026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69DDC1"/>
          </a:solidFill>
          <a:ln/>
        </p:spPr>
      </p:sp>
      <p:sp>
        <p:nvSpPr>
          <p:cNvPr id="11" name="Text 8"/>
          <p:cNvSpPr/>
          <p:nvPr/>
        </p:nvSpPr>
        <p:spPr>
          <a:xfrm>
            <a:off x="8953381" y="7068026"/>
            <a:ext cx="1142881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 Reports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93790" y="7405449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research across multiple sources revealed consistent patterns of user frustration and unmet needs in current respiratory health applications.</a:t>
            </a:r>
            <a:endParaRPr lang="en-US" sz="12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792"/>
            <a:ext cx="3460552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Personal Mission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2432"/>
            <a:ext cx="2400181" cy="4201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08577" y="2296358"/>
            <a:ext cx="2188369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Born from Experience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4808577" y="2626757"/>
            <a:ext cx="9035534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began with a personal mission, born from a lifelong journey with asthma and allergies, to understand how technology could genuinely help patients.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4808577" y="2920841"/>
            <a:ext cx="271403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Beyond Academic Exercise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4808577" y="3251240"/>
            <a:ext cx="9035534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than coursework, this assignment has reshaped my perspective on AI's role in healthcare - not to replace clinicians, but to empower patients as partners in their own care.</a:t>
            </a:r>
            <a:endParaRPr lang="en-US" sz="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856"/>
            <a:ext cx="753094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Impact on Healthcare AI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211229" y="2875359"/>
            <a:ext cx="282142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Patient Education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04580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AI's immediate opportunity in personalized health education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28" y="3757791"/>
            <a:ext cx="279083" cy="3488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70190"/>
            <a:ext cx="26755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Care Partnership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597628" y="2899410"/>
            <a:ext cx="42389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Enabling patients as true partners in their healthcare journey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40" y="3330714"/>
            <a:ext cx="279083" cy="3488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94463" y="4090988"/>
            <a:ext cx="32124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Data-Driven Insights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994463" y="4520208"/>
            <a:ext cx="3842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personal health data into actionable understanding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984" y="4448711"/>
            <a:ext cx="279083" cy="34885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97628" y="571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Proactive Care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597628" y="6141125"/>
            <a:ext cx="42389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Moving from reactive treatment to predictive prevention</a:t>
            </a:r>
            <a:endParaRPr lang="en-US" sz="15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740" y="5566708"/>
            <a:ext cx="279083" cy="348853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507688" y="5306616"/>
            <a:ext cx="35249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Patient Empowerment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793790" y="5735836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control and confidence in disease management</a:t>
            </a:r>
            <a:endParaRPr lang="en-US" sz="15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4528" y="5139630"/>
            <a:ext cx="279083" cy="3488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312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Vision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67689"/>
            <a:ext cx="6422231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261360"/>
            <a:ext cx="286928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Immediate Impact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690580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AeroSense to help current respiratory patients gain control and confidence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379" y="2170033"/>
            <a:ext cx="6422231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12737" y="2963704"/>
            <a:ext cx="31036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Platform Expansion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612737" y="3392924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Extend intelligent health education model to other chronic conditions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20032"/>
            <a:ext cx="6422231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148" y="5813703"/>
            <a:ext cx="35737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Healthcare Integration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92148" y="624292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 with healthcare providers to enhance patient-clinician collaboration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379" y="4722376"/>
            <a:ext cx="6422231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12737" y="5516047"/>
            <a:ext cx="37117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 Transformation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612737" y="5945267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 new category of AI-powered health education tools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59982"/>
            <a:ext cx="6279356" cy="47095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4874" y="173509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References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64874" y="2553533"/>
            <a:ext cx="627935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 Store Review Analysis (2025):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Systematic review of 373 reviews across top 10 asthma/allergy apps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564874" y="3131106"/>
            <a:ext cx="627935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Budiarto, A., et al. (2023):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Machine learning-based models for predicting asthma exacerbations.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JMIR AI, 2(1)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3708678"/>
            <a:ext cx="627935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FDA (2025):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Artificial Intelligence/Machine Learning-Enabled Device Software Functions: Lifecycle Management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874" y="4286250"/>
            <a:ext cx="627935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MarketResearch.com (2024):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Smart Inhalers Market Global Forecast to 2032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4874" y="4609743"/>
            <a:ext cx="627935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 Forums Analysis (2025):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Reddit r/Asthma community analysis (2,180 posts, 2022-2025)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4812"/>
            <a:ext cx="4250293" cy="28334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5811" y="2279928"/>
            <a:ext cx="743021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Digital Health Crisis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5535811" y="3123248"/>
            <a:ext cx="4054912" cy="1428631"/>
          </a:xfrm>
          <a:prstGeom prst="roundRect">
            <a:avLst>
              <a:gd name="adj" fmla="val 58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41789" y="3329226"/>
            <a:ext cx="28771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Hardware Failures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741789" y="3837742"/>
            <a:ext cx="364295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Teva's Digihaler discontinued, Propeller Health ceased direct-to-consumer operations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9789081" y="3123248"/>
            <a:ext cx="4055031" cy="1428631"/>
          </a:xfrm>
          <a:prstGeom prst="roundRect">
            <a:avLst>
              <a:gd name="adj" fmla="val 58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95059" y="3329226"/>
            <a:ext cx="29609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Engagement Crisis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995059" y="3837742"/>
            <a:ext cx="364307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Manual-entry apps suffer from "data fatigue" and high abandonment rates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535811" y="4750237"/>
            <a:ext cx="8308300" cy="1174552"/>
          </a:xfrm>
          <a:prstGeom prst="roundRect">
            <a:avLst>
              <a:gd name="adj" fmla="val 70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41789" y="4956215"/>
            <a:ext cx="34771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Fragmented Solutions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741789" y="5464731"/>
            <a:ext cx="789634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tools are reactive, not proactive, failing to address patient needs</a:t>
            </a:r>
            <a:endParaRPr lang="en-US"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738664"/>
            <a:ext cx="7640479" cy="1231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650"/>
              </a:lnSpc>
              <a:buNone/>
            </a:pPr>
            <a:r>
              <a:rPr lang="en-US" sz="7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Thank You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787956" y="2166938"/>
            <a:ext cx="7640479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AeroSense represents more than a technical solution - it's a blueprint for the future of AI in healthcare, where technology empowers patients with the personalized education and data-driven understanding needed to become true partners in their own care.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87956" y="3624977"/>
            <a:ext cx="326624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DeMarcus Crump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87956" y="4191238"/>
            <a:ext cx="764047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Ready to carry this vision forward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6591" y="763310"/>
            <a:ext cx="4933474" cy="67628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3958"/>
            <a:ext cx="62905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 Opportunity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6087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digital health market for chronic respiratory diseases reveals a landscape defined by significant market failure. Current solutions are fragmented, fundamentally reactive, and fail to address the profound, unmet needs of patients.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118372"/>
            <a:ext cx="41821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70%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644372" y="5021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Trigger-Related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5450562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Asthma exacerbations linked to environmental triggers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23986" y="4118372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90%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6001822" y="5021342"/>
            <a:ext cx="26266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Technique Errors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223986" y="5450562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Patients make critical inhaler technique mistakes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654302" y="4118372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82%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10505003" y="5021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Lack Validation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654302" y="5450562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Exacerbation prediction studies without external validation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4753"/>
            <a:ext cx="759344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Critical Jobs-to-Be-Done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5166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65991"/>
            <a:ext cx="6422231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10890"/>
            <a:ext cx="47446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Trigger Identification Dilemma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74011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Patients struggle to correlate symptoms with environmental factors like pollen, air quality, and weather patterns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14379" y="285166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3165991"/>
            <a:ext cx="6422231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7414379" y="3310890"/>
            <a:ext cx="36641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Inhaler Technique Crisis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414379" y="374011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medication delivery failures compromise treatment efficacy for nearly 90% of patients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5036701"/>
            <a:ext cx="6422231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181600"/>
            <a:ext cx="28211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Invisible Data Gap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93790" y="561082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Crucial nocturnal symptoms go unrecorded due to recall bias and sleep-time occurrence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414379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5036701"/>
            <a:ext cx="6422231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7" name="Text 15"/>
          <p:cNvSpPr/>
          <p:nvPr/>
        </p:nvSpPr>
        <p:spPr>
          <a:xfrm>
            <a:off x="7414379" y="5181600"/>
            <a:ext cx="274522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Psychological Toll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414379" y="561082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Constant monitoring creates cognitive load, contributing to anxiety and depression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738" y="389573"/>
            <a:ext cx="4888706" cy="611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Solution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566738" y="1213128"/>
            <a:ext cx="13496925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AeroSense is an AI-powered educational companion that moves beyond reactive tracking to offer proactive, personalized insights. Each core feature is engineered to solve a specific, research-validated problem.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1825823"/>
            <a:ext cx="13496925" cy="7431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0402"/>
            <a:ext cx="1189934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Environmental Intelligence Dashboard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26494"/>
            <a:ext cx="30587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Addressed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93501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Trigger Identification Dilemma - patients can't connect environmental factors to their symptoms.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684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Solution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276963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AeroSense integrates real-time API data for pollen, AQI, and weather, allowing users to visually correlate external data with logged symptoms. This transforms one-dimensional data into personalized, two-dimensional insights.</a:t>
            </a:r>
            <a:endParaRPr lang="en-US" sz="15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451378"/>
            <a:ext cx="6279356" cy="42444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7710"/>
            <a:ext cx="104302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Smart Inhaler Technique Analyzer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44623"/>
            <a:ext cx="6397347" cy="39538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896808"/>
            <a:ext cx="39994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Computer Vision Analysis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6326029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webcam to analyze inhaler technique in real-time, providing immediate feedback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1744623"/>
            <a:ext cx="6397466" cy="39538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5896808"/>
            <a:ext cx="34846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Educational Feedback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6326029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Democratizes access to training typically only available during clinical visits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93790" y="718435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Addresses the critical 90% error rate in inhaler technique that severely compromises treatment efficacy.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8843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 Symptom Interpreter &amp; Risk Forecasting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05833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4797981"/>
            <a:ext cx="37177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Natural Language Input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5227201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NLP interprets symptoms from natural language, lowering data entry barriers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805833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4797981"/>
            <a:ext cx="26155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Pattern Analysis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39715" y="5227201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analyzes symptom patterns over time using advanced machine learning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805833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4797981"/>
            <a:ext cx="27199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72-Hour Forecast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87282" y="5227201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risk predictions enabling proactive rather than reactive care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2105"/>
            <a:ext cx="661547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Positioning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19018"/>
            <a:ext cx="2152055" cy="1017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4775" y="3075861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328761" y="2972395"/>
            <a:ext cx="29627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 Leadership</a:t>
            </a:r>
            <a:endParaRPr lang="en-US" sz="1950" dirty="0"/>
          </a:p>
        </p:txBody>
      </p:sp>
      <p:sp>
        <p:nvSpPr>
          <p:cNvPr id="6" name="Shape 3"/>
          <p:cNvSpPr/>
          <p:nvPr/>
        </p:nvSpPr>
        <p:spPr>
          <a:xfrm>
            <a:off x="5179933" y="3651290"/>
            <a:ext cx="8607147" cy="11430"/>
          </a:xfrm>
          <a:prstGeom prst="roundRect">
            <a:avLst>
              <a:gd name="adj" fmla="val 729302"/>
            </a:avLst>
          </a:prstGeom>
          <a:solidFill>
            <a:srgbClr val="BCDBD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685580"/>
            <a:ext cx="4304109" cy="10170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14775" y="4019669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6404848" y="4038957"/>
            <a:ext cx="433197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Intelligent Health Education</a:t>
            </a:r>
            <a:endParaRPr lang="en-US" sz="1950" dirty="0"/>
          </a:p>
        </p:txBody>
      </p:sp>
      <p:sp>
        <p:nvSpPr>
          <p:cNvPr id="10" name="Shape 6"/>
          <p:cNvSpPr/>
          <p:nvPr/>
        </p:nvSpPr>
        <p:spPr>
          <a:xfrm>
            <a:off x="6256020" y="4717852"/>
            <a:ext cx="7531060" cy="11430"/>
          </a:xfrm>
          <a:prstGeom prst="roundRect">
            <a:avLst>
              <a:gd name="adj" fmla="val 729302"/>
            </a:avLst>
          </a:prstGeom>
          <a:solidFill>
            <a:srgbClr val="BCDBD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752142"/>
            <a:ext cx="6456164" cy="10170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14775" y="5086231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7480816" y="4950500"/>
            <a:ext cx="615743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Software-Only, Data-Rich, Insight-Driven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93790" y="599241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AeroSense creates and leads a new market category, avoiding the fatal flaws of hardware-centric predecessors through pure software innovation.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2025-09-27T03:37:27Z</dcterms:created>
  <dcterms:modified xsi:type="dcterms:W3CDTF">2025-09-27T03:37:27Z</dcterms:modified>
</cp:coreProperties>
</file>